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33"/>
  </p:notesMasterIdLst>
  <p:handoutMasterIdLst>
    <p:handoutMasterId r:id="rId34"/>
  </p:handoutMasterIdLst>
  <p:sldIdLst>
    <p:sldId id="325" r:id="rId2"/>
    <p:sldId id="313" r:id="rId3"/>
    <p:sldId id="357" r:id="rId4"/>
    <p:sldId id="355" r:id="rId5"/>
    <p:sldId id="358" r:id="rId6"/>
    <p:sldId id="360" r:id="rId7"/>
    <p:sldId id="362" r:id="rId8"/>
    <p:sldId id="363" r:id="rId9"/>
    <p:sldId id="361" r:id="rId10"/>
    <p:sldId id="364" r:id="rId11"/>
    <p:sldId id="365" r:id="rId12"/>
    <p:sldId id="366" r:id="rId13"/>
    <p:sldId id="367" r:id="rId14"/>
    <p:sldId id="370" r:id="rId15"/>
    <p:sldId id="368" r:id="rId16"/>
    <p:sldId id="373" r:id="rId17"/>
    <p:sldId id="372" r:id="rId18"/>
    <p:sldId id="375" r:id="rId19"/>
    <p:sldId id="374" r:id="rId20"/>
    <p:sldId id="371" r:id="rId21"/>
    <p:sldId id="376" r:id="rId22"/>
    <p:sldId id="377" r:id="rId23"/>
    <p:sldId id="378" r:id="rId24"/>
    <p:sldId id="379" r:id="rId25"/>
    <p:sldId id="381" r:id="rId26"/>
    <p:sldId id="354" r:id="rId27"/>
    <p:sldId id="383" r:id="rId28"/>
    <p:sldId id="382" r:id="rId29"/>
    <p:sldId id="384" r:id="rId30"/>
    <p:sldId id="380" r:id="rId31"/>
    <p:sldId id="385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15BD"/>
    <a:srgbClr val="990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84572" autoAdjust="0"/>
  </p:normalViewPr>
  <p:slideViewPr>
    <p:cSldViewPr>
      <p:cViewPr varScale="1">
        <p:scale>
          <a:sx n="160" d="100"/>
          <a:sy n="160" d="100"/>
        </p:scale>
        <p:origin x="176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48F-0B74-4747-B752-69C942F8EC99}" type="datetimeFigureOut">
              <a:rPr lang="en-US" altLang="zh-CN" smtClean="0"/>
              <a:t>3/10/20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5D53-AA90-1742-99BF-9AD77C3512D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00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fld id="{48C14618-CA5C-4CB3-994C-FDD68F87223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6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2800/2017fa/lectures/lec14-cantor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800EC6-4BFD-4754-8DDC-7AEAA68FD5D9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74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f:(0,1)\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R: f(x) = tan(\pi{x}-\frac{\pi}{2})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5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$f:[0,1]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[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a,b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]: f(x) =(b-a)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x+a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$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37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58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MATHEMATICAL FRAKTUR SMALL 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19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{N}^{\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{N}}=\{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f|f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:\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{N}\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mathbf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{N}\} 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36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cdots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  f^{-1}(g^{-1}(x))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g^{-1}(x)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  x 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  f(x)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  g(f(x))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rightarrow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 \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  <a:cs typeface="宋体" charset="0"/>
              </a:rPr>
              <a:t>cdots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  <a:cs typeface="宋体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Ref: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3"/>
              </a:rPr>
              <a:t>http://www.cs.cornell.edu/courses/cs2800/2017fa/lectures/lec14-cantor.html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749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同理存在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4618-CA5C-4CB3-994C-FDD68F872231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883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B4324CD4-D477-694F-BEB5-326CE941ECD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64D07D4E-5C9D-AA4E-ACC1-B1F37198B6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10AB2F2F-A17D-5647-81DE-35B4E78CEE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24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3F737C-8326-0549-9D0D-1ED6B11F04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8BAC1DE-003D-6143-ACB1-5B7E90A53F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763B2B0-9A86-CD41-9871-D0C0B60483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1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A2938F3-324E-C34E-B9AF-889065B538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A432BCD-3928-2E4A-BA0A-B32C1FB3AF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68D95BD-E864-F64D-B479-45E673F5BD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21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F7EB5-C1D6-8346-BD65-60A65FB472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653F8-BF5D-384C-AB50-39D4FB4DAE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5C952-471B-C94E-BAA8-0D1AEBFC1A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76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5229101-DB26-1243-A645-E8BBF3BEF9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14C5CF-19D0-1E48-BBCC-92BF9AEC20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ED34A8B-87E2-1E40-AFF4-AF45D59BB8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59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22" r:id="rId2"/>
    <p:sldLayoutId id="2147483923" r:id="rId3"/>
    <p:sldLayoutId id="2147483926" r:id="rId4"/>
    <p:sldLayoutId id="2147483927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宋体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6000" dirty="0">
                <a:latin typeface="SimSun" panose="02010600030101010101" pitchFamily="2" charset="-122"/>
                <a:ea typeface="SimSun" panose="02010600030101010101" pitchFamily="2" charset="-122"/>
              </a:rPr>
              <a:t>集合的基数</a:t>
            </a:r>
            <a:endParaRPr lang="en-US" altLang="zh-CN" sz="6000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539652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离散数学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马晓星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南京大学・计算机科学与技术系</a:t>
            </a:r>
          </a:p>
          <a:p>
            <a:pPr eaLnBrk="1" hangingPunct="1"/>
            <a:endParaRPr kumimoji="0" lang="zh-CN" altLang="en-US" sz="3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0FD03-B7FC-9F47-831D-541B062E7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259632" cy="30321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2020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年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3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月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49CDF43-0717-4043-9BE9-95CC2358E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640" y="6537676"/>
            <a:ext cx="6631259" cy="30321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本投影片及相应音视频仅供修读本课程同学使用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450AEBB-96DA-7444-9C6F-86140D5CB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2CBC89-708E-48CD-BCD6-CCB7D6409EDD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28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00281-3049-3342-8483-28A2C6B9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可数个可数集的并集仍然可数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379B4B94-A4DE-CB4E-817B-0AAAFA0C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所有的自然数对构成的集合可数</a:t>
            </a:r>
            <a:r>
              <a:rPr lang="en-US" altLang="zh-CN" dirty="0"/>
              <a:t>: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4E860-2BAA-F947-A9E3-D3F2FC1271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8EB522-A077-F34B-9A10-5CF852AA9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24873-9EA7-0A4E-9715-E0163DACA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7" name="Rectangle 2" descr="蓝色砂纸">
            <a:extLst>
              <a:ext uri="{FF2B5EF4-FFF2-40B4-BE49-F238E27FC236}">
                <a16:creationId xmlns:a16="http://schemas.microsoft.com/office/drawing/2014/main" id="{D488CE5D-056E-2F40-92BA-9ED5ACAE7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10200"/>
            <a:ext cx="7848600" cy="1066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57F19CB2-5841-6946-8449-D0DA66529AB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209800"/>
            <a:ext cx="5638800" cy="3352800"/>
            <a:chOff x="240" y="1872"/>
            <a:chExt cx="3552" cy="2112"/>
          </a:xfrm>
        </p:grpSpPr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FB0FF64B-9573-5F44-AF0E-278F5AD97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112"/>
              <a:ext cx="2736" cy="1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itchFamily="18" charset="0"/>
                </a:rPr>
                <a:t>&lt;0,0&gt;    &lt;1,0&gt;    &lt;2,0&gt;    &lt;3,0&gt;    &lt;4,0&gt;</a:t>
              </a: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itchFamily="18" charset="0"/>
                </a:rPr>
                <a:t>&lt;0,1&gt;    &lt;1,1&gt;    &lt;2,1&gt;    &lt;3,1&gt;</a:t>
              </a: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itchFamily="18" charset="0"/>
                </a:rPr>
                <a:t>&lt;0,2&gt;    &lt;1,2&gt;    &lt;2,2&gt;</a:t>
              </a: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itchFamily="18" charset="0"/>
                </a:rPr>
                <a:t>&lt;0,3&gt;    &lt;1,3&gt;  </a:t>
              </a:r>
            </a:p>
            <a:p>
              <a:pPr>
                <a:spcBef>
                  <a:spcPct val="80000"/>
                </a:spcBef>
              </a:pPr>
              <a:r>
                <a:rPr kumimoji="1" lang="zh-CN" altLang="en-US" sz="2000" dirty="0">
                  <a:latin typeface="Times New Roman" pitchFamily="18" charset="0"/>
                </a:rPr>
                <a:t>&lt;0,4&gt; </a:t>
              </a: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2BAEB5B7-B53C-914D-A4BB-7125BFF2E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064"/>
              <a:ext cx="864" cy="528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6AE7AA62-2619-0347-9370-2B12B804C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064"/>
              <a:ext cx="1392" cy="864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16135C11-D691-8846-A372-3A7B70A68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064"/>
              <a:ext cx="1920" cy="1200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146BEFC5-AE44-3842-AEFA-3A6FCAA78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2064"/>
              <a:ext cx="2544" cy="1584"/>
            </a:xfrm>
            <a:prstGeom prst="line">
              <a:avLst/>
            </a:prstGeom>
            <a:noFill/>
            <a:ln w="31750">
              <a:solidFill>
                <a:srgbClr val="FF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D807962-FCAA-9E40-AFB9-957992121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688"/>
              <a:ext cx="0" cy="1200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B642619F-43B6-DE4F-9500-5537B2FE5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3888"/>
              <a:ext cx="240" cy="96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760FBB63-E685-4E4F-9395-2550A952D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" y="3360"/>
              <a:ext cx="1008" cy="624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prstDash val="lgDash"/>
              <a:round/>
              <a:headEnd/>
              <a:tailEnd type="stealth" w="lg" len="lg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FAE4F476-6911-4942-91FE-355C7BF3A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872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itchFamily="18" charset="0"/>
                </a:rPr>
                <a:t>...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8A0E154C-6530-6748-BA21-38711331E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256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itchFamily="18" charset="0"/>
                </a:rPr>
                <a:t>...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63BC3493-1561-9E4A-A523-D97613D91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592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itchFamily="18" charset="0"/>
                </a:rPr>
                <a:t>...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B74CCDDD-F4A4-774A-9615-9BFF691FF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928"/>
              <a:ext cx="57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4400" b="1">
                  <a:latin typeface="Times New Roman" pitchFamily="18" charset="0"/>
                </a:rPr>
                <a:t>...</a:t>
              </a:r>
            </a:p>
          </p:txBody>
        </p:sp>
        <p:sp>
          <p:nvSpPr>
            <p:cNvPr id="21" name="AutoShape 18">
              <a:extLst>
                <a:ext uri="{FF2B5EF4-FFF2-40B4-BE49-F238E27FC236}">
                  <a16:creationId xmlns:a16="http://schemas.microsoft.com/office/drawing/2014/main" id="{F7B4AF64-96C0-9A47-A2C9-9D0138D371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69315">
              <a:off x="2544" y="2880"/>
              <a:ext cx="528" cy="52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2" name="Text Box 19">
            <a:extLst>
              <a:ext uri="{FF2B5EF4-FFF2-40B4-BE49-F238E27FC236}">
                <a16:creationId xmlns:a16="http://schemas.microsoft.com/office/drawing/2014/main" id="{91CAD9FA-F636-814A-9D21-C0E7A273D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724400"/>
            <a:ext cx="5334000" cy="423863"/>
          </a:xfrm>
          <a:prstGeom prst="rect">
            <a:avLst/>
          </a:prstGeom>
          <a:solidFill>
            <a:srgbClr val="FFFF99"/>
          </a:solidFill>
          <a:ln w="57150" cmpd="thinThick">
            <a:solidFill>
              <a:srgbClr val="FFCC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>
                <a:latin typeface="Times New Roman" pitchFamily="18" charset="0"/>
              </a:rPr>
              <a:t>&lt;</a:t>
            </a:r>
            <a:r>
              <a:rPr kumimoji="1" lang="zh-CN" altLang="en-US" b="1">
                <a:solidFill>
                  <a:schemeClr val="tx2"/>
                </a:solidFill>
                <a:latin typeface="Times New Roman" pitchFamily="18" charset="0"/>
              </a:rPr>
              <a:t>0,0&gt;, &lt;0,1&gt;, &lt;1,0&gt;, &lt;0,2&gt;, &lt;1,1&gt;, &lt;2,0&gt;, &lt;0,3&gt;, ......</a:t>
            </a:r>
          </a:p>
        </p:txBody>
      </p:sp>
      <p:graphicFrame>
        <p:nvGraphicFramePr>
          <p:cNvPr id="23" name="Object 20">
            <a:extLst>
              <a:ext uri="{FF2B5EF4-FFF2-40B4-BE49-F238E27FC236}">
                <a16:creationId xmlns:a16="http://schemas.microsoft.com/office/drawing/2014/main" id="{DD8976C8-7B59-8845-88A7-6D1DD2BDC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486400"/>
          <a:ext cx="7239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tion" r:id="rId4" imgW="3009600" imgH="431640" progId="Equation.3">
                  <p:embed/>
                </p:oleObj>
              </mc:Choice>
              <mc:Fallback>
                <p:oleObj name="Equation" r:id="rId4" imgW="3009600" imgH="431640" progId="Equation.3">
                  <p:embed/>
                  <p:pic>
                    <p:nvPicPr>
                      <p:cNvPr id="102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86400"/>
                        <a:ext cx="7239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083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55C98-783D-414E-810A-1F7E5511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证明无限集等势的例子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B22C8-C2A2-EB44-B56A-69A4EF68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与整个实数集等势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7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还有很多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例如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2C84A-91AF-8E4E-B989-76AA3E40B2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AC1A2-1D80-DF45-BE6E-A971742BE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5C2C53-0E6D-9B47-A786-9C263D1D9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AB1FF-920B-F243-8F0A-E6225FB1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3960440" cy="460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C9E4B4-8B30-E44E-B490-2D5095CBF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581128"/>
            <a:ext cx="2673988" cy="519942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08935A99-78A6-1F43-B1A4-CC4068B7F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056" y="3925094"/>
            <a:ext cx="32403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32950-0970-F942-8DE6-241F9663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证明无限集等势的例子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869A2-6F0F-1649-B746-D6AC86429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对任意不相等的实数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 </a:t>
            </a:r>
          </a:p>
          <a:p>
            <a:pPr lvl="1"/>
            <a:r>
              <a:rPr lang="zh-CN" altLang="en-US" dirty="0"/>
              <a:t>双射</a:t>
            </a:r>
            <a:r>
              <a:rPr lang="en-US" altLang="zh-CN" dirty="0"/>
              <a:t>:</a:t>
            </a:r>
          </a:p>
          <a:p>
            <a:pPr marL="344487" lvl="1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AE707-B930-614A-BE36-3FFA78F4CE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C973F-CCAC-0145-B57B-471CF3D0D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C2332-181A-8145-A074-D63251288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98D2BE-8CE5-2742-AC17-1B528463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996952"/>
            <a:ext cx="4932536" cy="3040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1E9924-DF87-9E45-A418-6DBB6B47CE64}"/>
              </a:ext>
            </a:extLst>
          </p:cNvPr>
          <p:cNvSpPr/>
          <p:nvPr/>
        </p:nvSpPr>
        <p:spPr>
          <a:xfrm>
            <a:off x="1943100" y="3684774"/>
            <a:ext cx="5581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CC"/>
                </a:solidFill>
                <a:latin typeface="TimesNewRomanPS"/>
              </a:rPr>
              <a:t>(</a:t>
            </a:r>
            <a:r>
              <a:rPr lang="zh-CN" altLang="en-US" dirty="0">
                <a:solidFill>
                  <a:srgbClr val="0000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这实际上意味着</a:t>
            </a:r>
            <a:r>
              <a:rPr lang="en-US" altLang="zh-CN" dirty="0">
                <a:solidFill>
                  <a:srgbClr val="0000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任意长的线段与任意短的线段等势</a:t>
            </a:r>
            <a:r>
              <a:rPr lang="en-US" altLang="zh-CN" b="1" dirty="0">
                <a:solidFill>
                  <a:srgbClr val="0000CC"/>
                </a:solidFill>
                <a:latin typeface="TimesNewRomanPS"/>
              </a:rPr>
              <a:t>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1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AD8B7-BDC9-A54C-AE3C-61BCE228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直线上的点与平面上的点一样多 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BD134-06C8-754C-8C91-17017BB3D5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B6D5B-4A8A-A941-AF24-38BE03F15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67295-F3C0-9C43-8EF9-C58EC01A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EA60F3-47E0-664F-9748-FAE755C2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830" y="444618"/>
            <a:ext cx="319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618644-D266-D644-9873-A49F5B2FD3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FAD072-E806-D146-964E-8D2EF18B2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E4E04-BB20-C440-9460-64656868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0D005D-071A-F149-874C-534297E4A8CB}"/>
              </a:ext>
            </a:extLst>
          </p:cNvPr>
          <p:cNvSpPr txBox="1"/>
          <p:nvPr/>
        </p:nvSpPr>
        <p:spPr>
          <a:xfrm>
            <a:off x="2051720" y="2996952"/>
            <a:ext cx="525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那么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是否所有无限集合都等势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651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2A27D-DAD4-EA43-A4D6-9FEAA6C3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实数集合不可数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EE82B-82F3-7048-BDEC-BB489E26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不是可数集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:(0,1)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与实数集合等势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“对角线”证明法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中的元素可以线性排列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693737" lvl="2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则可构造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它不在这个序列中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8F600-0ACE-9847-828E-E7C8A80D1E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D07769-B7FD-6D44-803C-730D2E931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A2FFBC-FC2A-E94D-BADB-4822AF29B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E3B14-518C-7846-870D-BF20E0D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18017" y="3106721"/>
            <a:ext cx="2088232" cy="24447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088C0D-7B1C-C449-B95F-E6CDBC82AEDC}"/>
              </a:ext>
            </a:extLst>
          </p:cNvPr>
          <p:cNvSpPr txBox="1"/>
          <p:nvPr/>
        </p:nvSpPr>
        <p:spPr>
          <a:xfrm>
            <a:off x="5436096" y="3925094"/>
            <a:ext cx="296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实数集合的基数记为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𝔠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(mathematical fraktur c)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2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D275B-2024-EB4E-B6F3-90E5F334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任何集合与其幂集不等势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l-GR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</a:p>
          <a:p>
            <a:pPr marL="644525" lvl="2" indent="0">
              <a:lnSpc>
                <a:spcPct val="125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1E01EF-FA4B-C34B-A413-1ED25229CFFF}"/>
              </a:ext>
            </a:extLst>
          </p:cNvPr>
          <p:cNvSpPr/>
          <p:nvPr/>
        </p:nvSpPr>
        <p:spPr bwMode="auto">
          <a:xfrm>
            <a:off x="899592" y="2348880"/>
            <a:ext cx="4536504" cy="2160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indent="-107950"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证明要点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7325" lvl="1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的函数，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构造集合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B={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B∈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但不可能存在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，能满足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，因为，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如果有这样的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∈B ↔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不可能是满射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∎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7591CD-1F90-194B-8133-71B6B568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康托尔定理</a:t>
            </a:r>
            <a:r>
              <a:rPr lang="en-US" altLang="zh-CN" sz="2800" dirty="0"/>
              <a:t>(Cantor's theorem)</a:t>
            </a:r>
            <a:r>
              <a:rPr lang="zh-CN" altLang="en-US" sz="2800" dirty="0"/>
              <a:t> </a:t>
            </a:r>
            <a:endParaRPr kumimoji="1"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F9861-A1A3-5C43-A6A0-51A7598943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A96DC-A965-A94D-A46F-B9C99DE6F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4C0E2-04D6-784A-9824-7C0A2CD9F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8B36F5-9053-E24F-A0D1-8795B9F8B4FE}"/>
              </a:ext>
            </a:extLst>
          </p:cNvPr>
          <p:cNvSpPr txBox="1"/>
          <p:nvPr/>
        </p:nvSpPr>
        <p:spPr>
          <a:xfrm>
            <a:off x="1688796" y="5126074"/>
            <a:ext cx="38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右例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N→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T={</a:t>
            </a:r>
            <a:r>
              <a:rPr kumimoji="1"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kumimoji="1"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∉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是一个对角线证明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6CF3C5E4-952E-014C-BBB2-BA456245C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112" y="3292707"/>
            <a:ext cx="3240359" cy="28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5CC40-EB6A-D946-A3C9-0EA7D586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存在不可计算的函数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4933F-D4DA-C340-BCAC-DD783497D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可计算函数 </a:t>
            </a:r>
            <a:endParaRPr kumimoji="1" lang="en-US" altLang="zh-CN" dirty="0"/>
          </a:p>
          <a:p>
            <a:pPr marL="344487" lvl="1" indent="0">
              <a:buNone/>
            </a:pPr>
            <a:r>
              <a:rPr kumimoji="1" lang="zh-CN" altLang="en-US" dirty="0"/>
              <a:t>简单地说就是存在一个计算机程序可以计算这个函数</a:t>
            </a:r>
            <a:endParaRPr kumimoji="1"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r>
              <a:rPr kumimoji="1" lang="zh-CN" altLang="en-US" dirty="0"/>
              <a:t>函数集合</a:t>
            </a:r>
            <a:r>
              <a:rPr kumimoji="1" lang="en-US" altLang="zh-CN" dirty="0"/>
              <a:t>                                         </a:t>
            </a:r>
            <a:r>
              <a:rPr kumimoji="1" lang="zh-CN" altLang="en-US" dirty="0"/>
              <a:t>就不可数</a:t>
            </a:r>
            <a:r>
              <a:rPr kumimoji="1" lang="en-US" altLang="zh-CN" dirty="0"/>
              <a:t>.</a:t>
            </a:r>
          </a:p>
          <a:p>
            <a:pPr lvl="1"/>
            <a:r>
              <a:rPr lang="zh-CN" altLang="en-US" dirty="0"/>
              <a:t>可用对角线证明法</a:t>
            </a:r>
            <a:r>
              <a:rPr lang="en-US" altLang="zh-CN" dirty="0"/>
              <a:t>.</a:t>
            </a:r>
          </a:p>
          <a:p>
            <a:pPr lvl="1"/>
            <a:endParaRPr kumimoji="1" lang="en-US" altLang="zh-CN" dirty="0"/>
          </a:p>
          <a:p>
            <a:r>
              <a:rPr lang="zh-CN" altLang="en-US" dirty="0"/>
              <a:t>但是不同的程序的个数是可数的</a:t>
            </a:r>
            <a:r>
              <a:rPr lang="en-US" altLang="zh-CN" dirty="0"/>
              <a:t>.</a:t>
            </a:r>
          </a:p>
          <a:p>
            <a:pPr lvl="1"/>
            <a:r>
              <a:rPr kumimoji="1" lang="zh-CN" altLang="en-US" dirty="0"/>
              <a:t>长度有限的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的个数是可数的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70D21-2062-274C-81B3-74010E0667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BF1A1-0AF6-2A44-9875-B0BA940A5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61D40-0B0A-6449-AA63-03FB07507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E6DAED-9522-C949-8381-5B15D677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38" y="3261101"/>
            <a:ext cx="4104456" cy="5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9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618644-D266-D644-9873-A49F5B2FD3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FAD072-E806-D146-964E-8D2EF18B2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E4E04-BB20-C440-9460-64656868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0D005D-071A-F149-874C-534297E4A8CB}"/>
              </a:ext>
            </a:extLst>
          </p:cNvPr>
          <p:cNvSpPr txBox="1"/>
          <p:nvPr/>
        </p:nvSpPr>
        <p:spPr>
          <a:xfrm>
            <a:off x="2404579" y="2636912"/>
            <a:ext cx="4334841" cy="130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既然有不等势的无限集合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 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如何比较其相对“大小”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691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6D6F0-CC85-C14F-A76F-6B5390F2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D4553-8DB7-074F-B906-9C3FC196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如果存在从集合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的单射，则称“集合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优势于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|A|≤|B|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或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A≼•B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不等势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 “集合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真优势于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A|&lt;|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A≺•B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实数集真优势于自然数集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的幂集真优势于集合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endParaRPr kumimoji="1"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AAA10-ACB8-2445-808F-A8CFC662A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C5222-40C5-8E47-B96F-E311BC091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AA307-C9DC-CE43-AED9-2D6B5A3E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574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7380D-989F-0741-8343-BA30DA24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80E-A4D6-4F4A-88C9-9C5F3D3E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集合的大小与等势关系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不可数集与</a:t>
            </a:r>
            <a:r>
              <a:rPr lang="en-US" altLang="zh-CN" dirty="0"/>
              <a:t>Cantor</a:t>
            </a:r>
            <a:r>
              <a:rPr lang="zh-CN" altLang="en-US" dirty="0"/>
              <a:t>定理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优势关系与</a:t>
            </a:r>
            <a:r>
              <a:rPr lang="en-US" altLang="zh-CN" dirty="0"/>
              <a:t>Bernstein</a:t>
            </a:r>
            <a:r>
              <a:rPr lang="zh-CN" altLang="en-US" dirty="0"/>
              <a:t>定理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基数作为自然数的扩展</a:t>
            </a:r>
            <a:endParaRPr lang="en-US" altLang="zh-CN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E7E921-A618-4744-997C-30301B271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115616" cy="303212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80860-51FF-E341-904A-77FA10A4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9632" y="6537676"/>
            <a:ext cx="6703268" cy="303214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969A8CF-D413-8047-9B51-28E8BAC1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fld id="{EF2CBC89-708E-48CD-BCD6-CCB7D6409ED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764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BA550-80CB-2F42-9E49-74CCF0C1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集合优势关系的性质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7CB5D-4C15-4340-9077-5EBCB3F5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根据单射的性质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可以得到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对于任意集合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			(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自反性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传递性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单射的复合仍然是单射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反对称性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这个需要仔细证明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0FDCA-5A97-5B4C-A7D6-A08E8C883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720F3-6EC3-8F4E-9AD0-351E4BB3E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50C56C-507C-6640-8E69-45FF13CF6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395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8DFFD-7202-FA48-8121-3F1683F2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Cantor-</a:t>
            </a:r>
            <a:r>
              <a:rPr kumimoji="1" lang="en-US" altLang="zh-CN" sz="3200" dirty="0" err="1"/>
              <a:t>Schröder</a:t>
            </a:r>
            <a:r>
              <a:rPr kumimoji="1" lang="en-US" altLang="zh-CN" sz="3200" dirty="0"/>
              <a:t>-Bernstein Theorem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03FE8-246D-4149-92F9-B2FDA817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若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|A|≤|B|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且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|B|≤|A|,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那么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|A|=|B|.</a:t>
            </a:r>
          </a:p>
          <a:p>
            <a:pPr marL="344487" lvl="1" indent="0">
              <a:lnSpc>
                <a:spcPct val="120000"/>
              </a:lnSpc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证明要点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可设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:A→B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和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:B→A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我们将构造双射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:A→B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考虑反复应用这两个函数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及其逆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部分函数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所得的链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4487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该链条往右无限延伸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但我们考虑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往左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的各种情况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(1)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链条进入循环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(2)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链条无限延伸不循环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链条停在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即到达某个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链条停在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7" lvl="1" indent="0">
              <a:lnSpc>
                <a:spcPct val="12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请注意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每个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中的元素都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在唯一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C0B47A-4131-5D4F-AB2A-8F9E7C8E7F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A9591-B5D0-764A-83A1-63D2CC37F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C23BC-3F8B-D342-97FF-7FB85C4A2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988571-CC9E-7243-A85E-187856F3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0" y="3252126"/>
            <a:ext cx="7740352" cy="3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A7DCE-D061-1C48-8138-FDC958D8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续上页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BC091-FB59-8943-A2EB-BB0F8ED56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1841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.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在第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种情况下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是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有定义的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否则是第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种情况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现证明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假设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注意此时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必在同一个链条中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对于任意的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考虑包含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的链条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(1),(2),(3)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则必有某个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在同一个链条中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有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种链中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则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是双射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|A|=|B|.				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∎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02153-11E5-5547-A135-D18BAA4CB2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EFFC4-BA60-2341-BAE3-394B9F825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E1ACA-025C-DB46-BD23-FC5F32ED5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7510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3A67-0F76-1A4C-B0EC-9417B5FA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优势的反对称性用于证明等势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5FDBA-B1F5-C442-88C2-6AC6CBC21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证明实数集的两个子集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􏰣 直接找双射不太容易 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268DB-31B6-7847-A257-03F73DA6F9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8780E-3BF3-E649-A7C2-2ACF3F462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59FD4-325F-BC49-98B3-269B010E5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122D73-9D0E-7F43-BFE6-51193645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48317" y="1176220"/>
            <a:ext cx="3528394" cy="68818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7E7C02-9A10-D94B-9767-D26E293038D1}"/>
              </a:ext>
            </a:extLst>
          </p:cNvPr>
          <p:cNvSpPr txBox="1"/>
          <p:nvPr/>
        </p:nvSpPr>
        <p:spPr>
          <a:xfrm rot="19569844">
            <a:off x="6844272" y="4051120"/>
            <a:ext cx="1119217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3200" dirty="0"/>
              <a:t>麻烦</a:t>
            </a:r>
            <a:r>
              <a:rPr kumimoji="1" lang="en-US" altLang="zh-CN" sz="3200" dirty="0"/>
              <a:t>!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849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3A67-0F76-1A4C-B0EC-9417B5FA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优势的反对称性用于证明等势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5FDBA-B1F5-C442-88C2-6AC6CBC21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证明实数集的两个子集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分别找两个一对一的映射往往比找一个双射容易 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268DB-31B6-7847-A257-03F73DA6F9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8780E-3BF3-E649-A7C2-2ACF3F462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59FD4-325F-BC49-98B3-269B010E5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55DE12-04EB-DA4C-8942-34B975D1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47865" y="681002"/>
            <a:ext cx="2448272" cy="75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4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68867-23EF-054B-8881-361438D2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实数集与</a:t>
            </a:r>
            <a:r>
              <a:rPr lang="el-GR" altLang="zh-CN" dirty="0"/>
              <a:t>ρ(</a:t>
            </a:r>
            <a:r>
              <a:rPr lang="en-US" altLang="zh-CN" dirty="0"/>
              <a:t>N)</a:t>
            </a:r>
            <a:r>
              <a:rPr lang="zh-CN" altLang="en-US" dirty="0"/>
              <a:t>等势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7136B-717E-9247-AC4F-82A9BA61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中的数唯一地表示为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</a:p>
          <a:p>
            <a:pPr marL="349250" lvl="1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􏰣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不容许连续无数个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，比如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1/2=0. 1000...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0.0111...) </a:t>
            </a:r>
          </a:p>
          <a:p>
            <a:pPr lvl="1">
              <a:lnSpc>
                <a:spcPct val="12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[0,1)→{0,1}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...) = 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:{0,1}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...) = 0.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是一个单射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看作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定理，得证 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944AF-0A08-7040-9E24-525FA27E41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384B8-5649-504C-BDF8-4E586BEB5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CD226-0FAF-8343-8643-C4DCD272C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06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ADB4D-2D93-F04D-81CD-778BA3A3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诺伊曼的自然数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0EB72-CF74-484D-AC7B-3CD1CBD8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773633"/>
          </a:xfrm>
        </p:spPr>
        <p:txBody>
          <a:bodyPr/>
          <a:lstStyle/>
          <a:p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自然数集合</a:t>
            </a:r>
            <a:r>
              <a:rPr kumimoji="0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kumimoji="0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kumimoji="0"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6E6F9B-1630-F54A-BF23-3E69AA9983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BAC8F-4C98-B542-8881-20B009746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9F234-D17C-FD4D-8C23-7151123CB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6DB0729-C698-A149-83AE-0C94446B8A0A}"/>
              </a:ext>
            </a:extLst>
          </p:cNvPr>
          <p:cNvGrpSpPr/>
          <p:nvPr/>
        </p:nvGrpSpPr>
        <p:grpSpPr>
          <a:xfrm>
            <a:off x="896330" y="2492896"/>
            <a:ext cx="7351340" cy="1918919"/>
            <a:chOff x="896330" y="3573016"/>
            <a:chExt cx="7351340" cy="19189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057CFA6-D2E6-644D-B313-7C25AC12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862" y="3573016"/>
              <a:ext cx="7272808" cy="151216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F881D0-17EF-A449-9AC0-39E346E9617A}"/>
                </a:ext>
              </a:extLst>
            </p:cNvPr>
            <p:cNvSpPr txBox="1"/>
            <p:nvPr/>
          </p:nvSpPr>
          <p:spPr>
            <a:xfrm>
              <a:off x="896330" y="5030270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…</a:t>
              </a:r>
              <a:endParaRPr kumimoji="1" lang="zh-CN" altLang="en-US" sz="24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3394B69-3957-4F4C-A088-5FC4B65D6A85}"/>
              </a:ext>
            </a:extLst>
          </p:cNvPr>
          <p:cNvSpPr txBox="1"/>
          <p:nvPr/>
        </p:nvSpPr>
        <p:spPr>
          <a:xfrm>
            <a:off x="612191" y="4983233"/>
            <a:ext cx="830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  2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A20E0A-3974-E446-9E38-D3B9F9C9DF44}"/>
              </a:ext>
            </a:extLst>
          </p:cNvPr>
          <p:cNvSpPr/>
          <p:nvPr/>
        </p:nvSpPr>
        <p:spPr>
          <a:xfrm>
            <a:off x="1835696" y="55969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自然数的序数扩展</a:t>
            </a:r>
          </a:p>
        </p:txBody>
      </p:sp>
    </p:spTree>
    <p:extLst>
      <p:ext uri="{BB962C8B-B14F-4D97-AF65-F5344CB8AC3E}">
        <p14:creationId xmlns:p14="http://schemas.microsoft.com/office/powerpoint/2010/main" val="2093608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D28F2-3D88-5C42-B85C-15A668C0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序数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01188-27D0-684D-84D4-DD9E37D46D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C759F-C589-2A49-B14D-F00143D6B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91D06-772B-5843-8C36-CCE4F2F2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A010D-36E7-EA44-B019-33CCF9564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132856"/>
            <a:ext cx="3203848" cy="24028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014886-3B56-2F42-85FF-09C8B3C46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88" y="1538790"/>
            <a:ext cx="2434073" cy="29969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C03D6A0-16A8-B248-A375-2592767E9910}"/>
              </a:ext>
            </a:extLst>
          </p:cNvPr>
          <p:cNvSpPr/>
          <p:nvPr/>
        </p:nvSpPr>
        <p:spPr>
          <a:xfrm>
            <a:off x="1088770" y="5066294"/>
            <a:ext cx="70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  2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ω+3,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C015AB-3287-F740-AD6A-5E84D3A9B8C5}"/>
              </a:ext>
            </a:extLst>
          </p:cNvPr>
          <p:cNvSpPr/>
          <p:nvPr/>
        </p:nvSpPr>
        <p:spPr>
          <a:xfrm>
            <a:off x="1835696" y="559692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自然数的序数扩展</a:t>
            </a:r>
            <a:r>
              <a:rPr lang="en-US" altLang="zh-CN" dirty="0"/>
              <a:t>(ordinal numbers)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8510C-0380-E242-9BFD-9FBA95846762}"/>
              </a:ext>
            </a:extLst>
          </p:cNvPr>
          <p:cNvSpPr txBox="1"/>
          <p:nvPr/>
        </p:nvSpPr>
        <p:spPr>
          <a:xfrm rot="19895237">
            <a:off x="6885091" y="5304538"/>
            <a:ext cx="1826141" cy="58477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有兴趣自行了解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kumimoji="1" lang="en-US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本课程不做要求</a:t>
            </a:r>
          </a:p>
        </p:txBody>
      </p:sp>
    </p:spTree>
    <p:extLst>
      <p:ext uri="{BB962C8B-B14F-4D97-AF65-F5344CB8AC3E}">
        <p14:creationId xmlns:p14="http://schemas.microsoft.com/office/powerpoint/2010/main" val="173454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0FD9C-7919-EA4A-B047-5381B439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基数作为自然数的扩展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9E2474-BB07-9B4B-B06B-99D486DDD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上面的超穷序数不能用作基数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1, 2, 3, …   </a:t>
                </a:r>
                <a:r>
                  <a:rPr lang="el-GR" altLang="zh-CN" sz="2000" dirty="0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ω+1, ω+2, ω+3, …   2ω,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ω+1,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ω+2,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ω+3, …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显然还是可数的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换个排队的方法即可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4487" lvl="1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l-GR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Cantor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引入 </a:t>
                </a:r>
                <a:r>
                  <a:rPr kumimoji="1" lang="en-US" altLang="zh-CN" sz="2400" dirty="0" err="1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א</a:t>
                </a:r>
                <a:r>
                  <a:rPr kumimoji="1" lang="zh-CN" altLang="en-US" sz="2400" baseline="-25000" dirty="0">
                    <a:solidFill>
                      <a:srgbClr val="0315B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𝛼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来标记越来越大的超穷基数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(cardinal numbers)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这里𝛼是序数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b="0" dirty="0">
                    <a:solidFill>
                      <a:srgbClr val="0315BD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0, 1, 2, 3, … </a:t>
                </a:r>
                <a:r>
                  <a:rPr lang="zh-CN" altLang="en-US" sz="20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是有限集合的基数</a:t>
                </a:r>
                <a:endParaRPr lang="en-US" altLang="zh-CN" sz="20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是可数集合的基数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是下一个更大的基数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所有可数序数的集合的基数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因而不可数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315B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9E2474-BB07-9B4B-B06B-99D486DDD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433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E8586-09F0-F84E-96F6-91C9DCF0E2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1DB5E-90C3-8545-AAD5-290D48A62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E135E7-95A0-2E44-A5F9-93D2DF7D6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629DE0-99BC-CE43-96E9-C62C6FBADA10}"/>
              </a:ext>
            </a:extLst>
          </p:cNvPr>
          <p:cNvSpPr txBox="1"/>
          <p:nvPr/>
        </p:nvSpPr>
        <p:spPr>
          <a:xfrm rot="19895237">
            <a:off x="6771346" y="5350288"/>
            <a:ext cx="1826141" cy="58477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有兴趣自行了解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kumimoji="1" lang="en-US" altLang="zh-CN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本课程不做要求</a:t>
            </a:r>
          </a:p>
        </p:txBody>
      </p:sp>
    </p:spTree>
    <p:extLst>
      <p:ext uri="{BB962C8B-B14F-4D97-AF65-F5344CB8AC3E}">
        <p14:creationId xmlns:p14="http://schemas.microsoft.com/office/powerpoint/2010/main" val="3721304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22E7B-EF2F-D644-AFED-6C8F3646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连续统假设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7DCB13-B717-EB4C-A3BD-C6E0E95AA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不</a:t>
                </a:r>
                <a:r>
                  <a:rPr kumimoji="1" lang="zh-CN" altLang="en-US" dirty="0"/>
                  <a:t>存在一个集合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其基数处于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kumimoji="1" lang="zh-CN" altLang="en-US" dirty="0"/>
                  <a:t>之间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???</a:t>
                </a:r>
              </a:p>
              <a:p>
                <a:pPr marL="344487" lvl="1" indent="0">
                  <a:buNone/>
                </a:pPr>
                <a:r>
                  <a:rPr kumimoji="1" lang="en-US" altLang="zh-CN" dirty="0"/>
                  <a:t> </a:t>
                </a: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</m:oMath>
                </a14:m>
                <a:r>
                  <a:rPr kumimoji="1" lang="zh-CN" altLang="en-US" dirty="0"/>
                  <a:t> 是实数集的基数</a:t>
                </a:r>
                <a:r>
                  <a:rPr kumimoji="1" lang="en-US" altLang="zh-CN" dirty="0"/>
                  <a:t>.</a:t>
                </a:r>
              </a:p>
              <a:p>
                <a:pPr marL="344487" lvl="1" indent="0">
                  <a:buNone/>
                </a:pPr>
                <a:endParaRPr lang="en-US" altLang="zh-CN" dirty="0"/>
              </a:p>
              <a:p>
                <a:pPr marL="344487" lvl="1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有趣的事实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在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ZFC</a:t>
                </a:r>
                <a:r>
                  <a:rPr lang="zh-CN" altLang="en-US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下这既不能证实也不能被证伪</a:t>
                </a:r>
                <a:r>
                  <a:rPr lang="en-US" altLang="zh-CN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4487" lvl="1" indent="0">
                  <a:buNone/>
                </a:pPr>
                <a:endParaRPr lang="en-US" altLang="zh-CN" dirty="0"/>
              </a:p>
              <a:p>
                <a:pPr marL="344487" lvl="1" indent="0">
                  <a:buNone/>
                </a:pPr>
                <a:r>
                  <a:rPr kumimoji="1" lang="zh-CN" altLang="en-US" dirty="0"/>
                  <a:t> 如果我们承认它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.</a:t>
                </a:r>
              </a:p>
              <a:p>
                <a:pPr marL="344487" lvl="1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7DCB13-B717-EB4C-A3BD-C6E0E95AA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DAC39-2098-B347-915C-D90E1E4CD8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0F1525-CA9B-0B42-90FF-D72696FE5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7A7FE-FD9F-7B4B-A800-01FC21A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374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C038A-B057-9F42-A2A9-160F829A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集合的“大小”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7571D-A047-5843-8931-C8EDFDFE0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32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Cardinality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记作 </a:t>
            </a:r>
            <a:r>
              <a:rPr lang="en-US" altLang="zh-CN" sz="28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或者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“数得清”的我们就数元素个数 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r>
              <a:rPr lang="zh-CN" altLang="en-US" dirty="0"/>
              <a:t>“数不清”的咋办</a:t>
            </a:r>
            <a:r>
              <a:rPr lang="en-US" altLang="zh-CN" dirty="0"/>
              <a:t>?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“常识”不一定靠谱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2A024-4E23-4941-83EF-B53246D082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315C36-9FA7-574A-A489-150A7BB26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8AD86-C55D-6140-A7D4-AACCDBAB9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608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AF781-F0F1-1040-A4CE-1A4A7E6F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基数作为自然数的扩展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9ECE27-8196-D843-A2B4-CA36662401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21DE4-2235-E145-8127-08A8DEF85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04B7A-38F6-F140-B36A-8C3A14FB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7" name="Oval 21" descr="蓝色砂纸">
            <a:extLst>
              <a:ext uri="{FF2B5EF4-FFF2-40B4-BE49-F238E27FC236}">
                <a16:creationId xmlns:a16="http://schemas.microsoft.com/office/drawing/2014/main" id="{5191AECF-2499-1A4C-9342-C338514C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184400"/>
            <a:ext cx="2590800" cy="23622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20" descr="信纸">
            <a:extLst>
              <a:ext uri="{FF2B5EF4-FFF2-40B4-BE49-F238E27FC236}">
                <a16:creationId xmlns:a16="http://schemas.microsoft.com/office/drawing/2014/main" id="{7A48A0D4-F500-254D-BCF7-7EB7D720D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489200"/>
            <a:ext cx="1143000" cy="3657600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1407A418-E4D0-FA4A-BB37-BC923957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2146300"/>
            <a:ext cx="5800725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CCA4568-7B06-DB4B-90EB-58F43B689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9750" y="2617788"/>
            <a:ext cx="0" cy="1571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D3FD8A8-EF17-B545-B1F4-862C97B0F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468" y="4256088"/>
            <a:ext cx="12596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itchFamily="18" charset="0"/>
              </a:rPr>
              <a:t>有限的</a:t>
            </a:r>
            <a:r>
              <a:rPr kumimoji="1" lang="en-US" altLang="zh-CN" sz="2400" i="1" dirty="0">
                <a:latin typeface="Times New Roman" pitchFamily="18" charset="0"/>
              </a:rPr>
              <a:t>n</a:t>
            </a:r>
            <a:endParaRPr kumimoji="1" lang="zh-CN" altLang="en-US" sz="2400" i="1" dirty="0">
              <a:latin typeface="Times New Roman" pitchFamily="18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D555709-91F2-CE4B-AE8C-3A0B08BCD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468" y="4963729"/>
            <a:ext cx="1828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itchFamily="18" charset="0"/>
              </a:rPr>
              <a:t>直觉感知</a:t>
            </a:r>
            <a:br>
              <a:rPr kumimoji="1" lang="en-US" altLang="zh-CN" sz="2400" dirty="0">
                <a:latin typeface="Times New Roman" pitchFamily="18" charset="0"/>
              </a:rPr>
            </a:br>
            <a:r>
              <a:rPr kumimoji="1" lang="zh-CN" altLang="en-US" sz="2400" dirty="0">
                <a:latin typeface="Times New Roman" pitchFamily="18" charset="0"/>
              </a:rPr>
              <a:t>的世界</a:t>
            </a:r>
            <a:r>
              <a:rPr kumimoji="1" lang="en-US" altLang="zh-CN" sz="2400" dirty="0">
                <a:latin typeface="Times New Roman" pitchFamily="18" charset="0"/>
              </a:rPr>
              <a:t>.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6B66F2F8-64D5-7D44-95F2-DEDFD0E70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565400"/>
            <a:ext cx="4763" cy="12382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14A7E6E3-9550-DC4B-B99C-191A59A24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337" y="3754507"/>
            <a:ext cx="9450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itchFamily="18" charset="0"/>
              </a:rPr>
              <a:t>可数无限集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FA2355AF-0572-304A-8445-08B26BE20C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56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F5F9992-2FF4-964A-97F7-CEFD02F39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8727" y="3188642"/>
            <a:ext cx="1112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itchFamily="18" charset="0"/>
              </a:rPr>
              <a:t>实数集</a:t>
            </a: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8836859-62D3-8C4D-A29F-1A03DBB6F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65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815D35A-2B15-614A-A964-F5A8FBD0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7" y="2857863"/>
            <a:ext cx="111290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itchFamily="18" charset="0"/>
              </a:rPr>
              <a:t>平面上的曲线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E9360BB2-A152-8046-BD7E-6A04F67A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3" y="3716934"/>
            <a:ext cx="152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itchFamily="18" charset="0"/>
              </a:rPr>
              <a:t>可以想象的世界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241BBD6-7F0A-B540-BE8C-9A671E01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641600"/>
            <a:ext cx="35814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9600" b="1">
                <a:solidFill>
                  <a:srgbClr val="FF0000"/>
                </a:solidFill>
                <a:latin typeface="Times New Roman" pitchFamily="18" charset="0"/>
              </a:rPr>
              <a:t>？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B8AAB3EE-8FC6-844E-8EEE-128ED55B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347980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itchFamily="18" charset="0"/>
              </a:rPr>
              <a:t>这些是啥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FC875AE-E6DC-0945-9498-37938AA9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865" y="2833702"/>
            <a:ext cx="419100" cy="406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3B97BB0-44D5-5445-88CF-7B72E963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21" y="3284026"/>
            <a:ext cx="431800" cy="406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B8F17EA-2B76-1342-BA0B-B534B75DC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384" y="2467817"/>
            <a:ext cx="431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0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B8A49-62E8-8D44-9C87-576BC538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4F76F-8010-9643-8AC4-29D291EC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无限集比大小的工具</a:t>
            </a:r>
            <a:r>
              <a:rPr kumimoji="1" lang="en-US" altLang="zh-CN" dirty="0"/>
              <a:t>:</a:t>
            </a:r>
            <a:r>
              <a:rPr kumimoji="1" lang="zh-CN" altLang="en-US" dirty="0"/>
              <a:t> 等势与优势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有限集、无限集、可数集、不可数集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Cantor</a:t>
            </a:r>
            <a:r>
              <a:rPr lang="zh-CN" altLang="en-US" dirty="0"/>
              <a:t>定理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基数与序数在超穷情况下不一致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F4AEC-D3C8-9C4C-85C6-6D5F4AACB4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3F3A80-0274-2E4A-B682-73BB434A5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ADDAF-0F64-5A45-9DEB-8238C0201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123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A473C-EF42-9145-B8B1-7704668E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反直觉的无限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A8E2-1643-1440-B38B-4B1206521E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87DA5-4F94-FF47-AE4B-3400CE709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E83D13-8526-A543-B72A-53BA0DFAF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82FCAA-9C9E-8E43-AB91-48CD6FDE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5" y="2719451"/>
            <a:ext cx="3966772" cy="1295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E5C8F3-A3F3-6649-A2CB-24222E59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05730"/>
            <a:ext cx="4128976" cy="127060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AEAB471-B95C-804A-A827-2C550BFF7BDE}"/>
              </a:ext>
            </a:extLst>
          </p:cNvPr>
          <p:cNvSpPr/>
          <p:nvPr/>
        </p:nvSpPr>
        <p:spPr>
          <a:xfrm>
            <a:off x="4852280" y="2691411"/>
            <a:ext cx="3301120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啊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客满啦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? </a:t>
            </a:r>
            <a:endParaRPr kumimoji="1" lang="zh-CN" altLang="en-US" sz="2000" b="1" dirty="0">
              <a:solidFill>
                <a:srgbClr val="0315BD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没关系，我让现在住在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号房间 的客人移到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k+1 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你就住进第 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号房间吧</a:t>
            </a:r>
            <a:r>
              <a:rPr kumimoji="1" lang="en-US" altLang="zh-CN" sz="2000" b="1" dirty="0">
                <a:solidFill>
                  <a:srgbClr val="0315BD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! </a:t>
            </a:r>
            <a:endParaRPr kumimoji="1" lang="zh-CN" altLang="en-US" sz="2000" b="1" dirty="0">
              <a:solidFill>
                <a:srgbClr val="0315BD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BB0E27-46F9-C341-9EC6-28AC18B2AD53}"/>
              </a:ext>
            </a:extLst>
          </p:cNvPr>
          <p:cNvSpPr/>
          <p:nvPr/>
        </p:nvSpPr>
        <p:spPr>
          <a:xfrm>
            <a:off x="2823333" y="1934026"/>
            <a:ext cx="324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</a:rPr>
              <a:t>Hilbert's Grand Hotel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991F3C-1FED-2045-9ECD-928BCC54F357}"/>
              </a:ext>
            </a:extLst>
          </p:cNvPr>
          <p:cNvSpPr txBox="1"/>
          <p:nvPr/>
        </p:nvSpPr>
        <p:spPr>
          <a:xfrm>
            <a:off x="4852280" y="4725144"/>
            <a:ext cx="3312368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315BD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再来一百个、一千个客人？再来“无限”个？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9278D4-00F0-1C41-95D6-9B5EE916579A}"/>
              </a:ext>
            </a:extLst>
          </p:cNvPr>
          <p:cNvSpPr txBox="1"/>
          <p:nvPr/>
        </p:nvSpPr>
        <p:spPr>
          <a:xfrm>
            <a:off x="2986462" y="592488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“整体多于部分”不一定成立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30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452CF-2832-0544-A951-0171A62F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野人的智慧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C2D6F-EB82-3347-BBDD-5822B2C227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FB33B-4485-084A-952D-7125ED5C4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708A6A-F5B7-E041-BD2B-26F992DF2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7" name="Oval 8" descr="蓝色砂纸">
            <a:extLst>
              <a:ext uri="{FF2B5EF4-FFF2-40B4-BE49-F238E27FC236}">
                <a16:creationId xmlns:a16="http://schemas.microsoft.com/office/drawing/2014/main" id="{24B52111-396A-8848-B60C-E97FB3C9A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1772816"/>
            <a:ext cx="6685235" cy="1600200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5" descr="粉色砂纸">
            <a:extLst>
              <a:ext uri="{FF2B5EF4-FFF2-40B4-BE49-F238E27FC236}">
                <a16:creationId xmlns:a16="http://schemas.microsoft.com/office/drawing/2014/main" id="{1D8964CA-E570-3346-99E7-431093F7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4" y="4206875"/>
            <a:ext cx="5993582" cy="1828800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224DE3C7-8E31-D14C-AF91-9A96B430ED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" y="3063875"/>
          <a:ext cx="29622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" name="位图图像" r:id="rId5" imgW="2962689" imgH="2933333" progId="PBrush">
                  <p:embed/>
                </p:oleObj>
              </mc:Choice>
              <mc:Fallback>
                <p:oleObj name="位图图像" r:id="rId5" imgW="2962689" imgH="2933333" progId="PBrush">
                  <p:embed/>
                  <p:pic>
                    <p:nvPicPr>
                      <p:cNvPr id="880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3063875"/>
                        <a:ext cx="2962275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>
            <a:extLst>
              <a:ext uri="{FF2B5EF4-FFF2-40B4-BE49-F238E27FC236}">
                <a16:creationId xmlns:a16="http://schemas.microsoft.com/office/drawing/2014/main" id="{19104CB9-4C6B-7C4A-8A56-2DB930C22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008" y="4584228"/>
            <a:ext cx="468052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康托尔老先生的两个集合里都有许多的元素，他想知道哪个大。但他只会数自然数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...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650DFF4C-86AA-6D40-9C79-A5ACAF3C3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7075" y="1235075"/>
          <a:ext cx="263842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" name="位图图像" r:id="rId7" imgW="2638095" imgH="2742857" progId="PBrush">
                  <p:embed/>
                </p:oleObj>
              </mc:Choice>
              <mc:Fallback>
                <p:oleObj name="位图图像" r:id="rId7" imgW="2638095" imgH="2742857" progId="PBrush">
                  <p:embed/>
                  <p:pic>
                    <p:nvPicPr>
                      <p:cNvPr id="880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075" y="1235075"/>
                        <a:ext cx="263842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">
            <a:extLst>
              <a:ext uri="{FF2B5EF4-FFF2-40B4-BE49-F238E27FC236}">
                <a16:creationId xmlns:a16="http://schemas.microsoft.com/office/drawing/2014/main" id="{0821DCED-B0BC-6C41-8689-D8B3958C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2063097"/>
            <a:ext cx="41815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大足野人生了一堆儿女，他想知道是女儿多还是儿子多。但他只会数到</a:t>
            </a:r>
            <a:r>
              <a:rPr kumimoji="1"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3...</a:t>
            </a:r>
            <a:endParaRPr kumimoji="1"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51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A907E-E388-BE44-9F12-9C7E77DD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等势关系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817FA-C8E8-7347-9C50-809A9EB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等势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Equipotent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如果存在从集合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双射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，则称集合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不等势记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等势的集合被认为“一样大”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即</a:t>
            </a:r>
            <a:r>
              <a:rPr lang="en-US" altLang="zh-CN" sz="2400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|A|=|B|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否则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意味着：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中的元素可以“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一一对应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要证明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A≈B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，只要找出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的双射。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等势概念是对“靠数数判断大小一致”的推广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“数得清”意味着存在自然数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使得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A≈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75C84-7ECF-A545-ADB9-935400585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5AE212-BB5E-2D4A-B2FA-6623F0DEA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E9CB47-76A5-A14F-B057-8E7F3703E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639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0DC62-32AC-3840-B50B-818FAD7F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有限集与无限集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01CDF-AF5C-6347-85FA-7D9ACF5F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称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有限集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若存在自然数</a:t>
            </a:r>
            <a:r>
              <a:rPr lang="en-US" altLang="zh-CN" sz="2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与之等势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否则称其为</a:t>
            </a:r>
            <a:r>
              <a:rPr lang="zh-CN" altLang="en-US" sz="2800" b="1" dirty="0">
                <a:solidFill>
                  <a:srgbClr val="0315BD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无限集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或无穷集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3"/>
            <a:endParaRPr lang="en-US" altLang="zh-CN" sz="1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是无限集 </a:t>
            </a:r>
            <a:r>
              <a:rPr lang="en-US" altLang="zh-CN" sz="28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iff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的真子集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S'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S’ 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等势</a:t>
            </a:r>
            <a:endParaRPr lang="en-US" altLang="zh-CN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4487" lvl="1" indent="0">
              <a:spcBef>
                <a:spcPts val="1224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一定包含一个与自然数集合等势的子集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M={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,...} </a:t>
            </a:r>
          </a:p>
          <a:p>
            <a:pPr marL="344487" lvl="1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=S-{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可以定义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ƒ:S→S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+1;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∈S-M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显然这是双射，即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与其真子集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等势。 </a:t>
            </a:r>
          </a:p>
          <a:p>
            <a:pPr marL="344487" lvl="1" indent="0">
              <a:spcBef>
                <a:spcPts val="108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⇐ 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|S|=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的任意真子集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|S'|=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</a:t>
            </a:r>
            <a:b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m&lt;n,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S'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的任一单射不可能是满射。 </a:t>
            </a:r>
            <a:endParaRPr lang="zh-CN" alt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8BE14-213C-4A45-99D0-D65FCD8136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6DECE-7B3B-EE44-A3B2-CCE26BCAE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5E9F76-71C8-2548-BFFC-1A690948A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302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F3CD5-E0ED-F047-968A-BB764A3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可数集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16118-8C8E-8C41-844D-1E2CD2ED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个集合称为</a:t>
            </a:r>
            <a:r>
              <a:rPr lang="zh-CN" altLang="en-US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可数的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countable,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sz="2400" b="1" dirty="0">
                <a:solidFill>
                  <a:srgbClr val="0315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可列的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如果它与自然数集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的某个子集等势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zh-CN" altLang="en-US" dirty="0"/>
              <a:t>换言之</a:t>
            </a:r>
            <a:r>
              <a:rPr lang="en-US" altLang="zh-CN" dirty="0"/>
              <a:t>,</a:t>
            </a:r>
            <a:r>
              <a:rPr lang="zh-CN" altLang="en-US" dirty="0"/>
              <a:t> 存在它到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的一个单射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/>
          </a:p>
          <a:p>
            <a:pPr lvl="1"/>
            <a:r>
              <a:rPr lang="zh-CN" altLang="en-US" dirty="0"/>
              <a:t>与自然数集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/>
              <a:t>等势的集合称为</a:t>
            </a:r>
            <a:r>
              <a:rPr lang="zh-CN" altLang="en-US" b="1" dirty="0">
                <a:solidFill>
                  <a:srgbClr val="0315BD"/>
                </a:solidFill>
              </a:rPr>
              <a:t>可数无限集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可数集要么是有限集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要么是可数无限集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直观上说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集合的元素可以按确定的顺序线性排列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所谓“确定的”顺序是指对序列中任一元素，可以说出它“前”、“后”元素是什么。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17BCE-21E2-2043-8C31-BB711B766E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C3563-7C35-C94A-942F-BB1AA7AA7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C21D1-0099-0142-9583-7419F6275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511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702F2-8B8C-AF4F-8E05-A988D0EB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可数集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AE987-3B96-C749-9B6A-CDCB2654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整数集</a:t>
            </a:r>
            <a:r>
              <a:rPr lang="en-US" altLang="zh-CN" b="1" dirty="0"/>
              <a:t>(</a:t>
            </a:r>
            <a:r>
              <a:rPr lang="zh-CN" altLang="en-US" dirty="0"/>
              <a:t>包括负数</a:t>
            </a:r>
            <a:r>
              <a:rPr lang="en-US" altLang="zh-CN" b="1" dirty="0"/>
              <a:t>)</a:t>
            </a:r>
            <a:r>
              <a:rPr lang="zh-CN" altLang="en-US" dirty="0"/>
              <a:t>与自然数集等势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E277F-4EAF-584E-8457-A20FB19930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545B4-EDEA-F24D-AB4F-BA06B3588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5E942-8C6A-0D4E-AAC9-779D089C6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8CB36-8D22-4F4C-B1A4-9BE7C3EC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95358" y="1477250"/>
            <a:ext cx="2205696" cy="42369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731B42-3E84-2744-8614-4801A88DAF2A}"/>
              </a:ext>
            </a:extLst>
          </p:cNvPr>
          <p:cNvSpPr txBox="1"/>
          <p:nvPr/>
        </p:nvSpPr>
        <p:spPr>
          <a:xfrm>
            <a:off x="1619672" y="5149058"/>
            <a:ext cx="542470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这个技巧可以很容易地推广</a:t>
            </a:r>
            <a:r>
              <a:rPr kumimoji="1" lang="en-US" altLang="zh-CN" dirty="0"/>
              <a:t>,</a:t>
            </a:r>
            <a:r>
              <a:rPr kumimoji="1" lang="zh-CN" altLang="en-US" dirty="0"/>
              <a:t> 用以证明有限个可数集的并集仍然是可数的</a:t>
            </a:r>
            <a:r>
              <a:rPr kumimoji="1" lang="en-US" altLang="zh-CN" dirty="0"/>
              <a:t>.</a:t>
            </a:r>
            <a:r>
              <a:rPr kumimoji="1" lang="zh-CN" altLang="en-US" dirty="0"/>
              <a:t> 但是无限个可数集的并集呢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496323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8912</TotalTime>
  <Words>3278</Words>
  <Application>Microsoft Macintosh PowerPoint</Application>
  <PresentationFormat>全屏显示(4:3)</PresentationFormat>
  <Paragraphs>309</Paragraphs>
  <Slides>31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STFangsong</vt:lpstr>
      <vt:lpstr>SimSun</vt:lpstr>
      <vt:lpstr>KaiTi</vt:lpstr>
      <vt:lpstr>TimesNewRomanPS</vt:lpstr>
      <vt:lpstr>Arial</vt:lpstr>
      <vt:lpstr>Cambria Math</vt:lpstr>
      <vt:lpstr>Tahoma</vt:lpstr>
      <vt:lpstr>Times New Roman</vt:lpstr>
      <vt:lpstr>Wingdings</vt:lpstr>
      <vt:lpstr>Network</vt:lpstr>
      <vt:lpstr>位图图像</vt:lpstr>
      <vt:lpstr>Equation</vt:lpstr>
      <vt:lpstr>集合的基数</vt:lpstr>
      <vt:lpstr>提要</vt:lpstr>
      <vt:lpstr>集合的“大小”</vt:lpstr>
      <vt:lpstr>反直觉的无限</vt:lpstr>
      <vt:lpstr>野人的智慧</vt:lpstr>
      <vt:lpstr>等势关系 </vt:lpstr>
      <vt:lpstr>有限集与无限集</vt:lpstr>
      <vt:lpstr>可数集</vt:lpstr>
      <vt:lpstr>可数集</vt:lpstr>
      <vt:lpstr>可数个可数集的并集仍然可数</vt:lpstr>
      <vt:lpstr>证明无限集等势的例子 </vt:lpstr>
      <vt:lpstr>证明无限集等势的例子 </vt:lpstr>
      <vt:lpstr>直线上的点与平面上的点一样多 </vt:lpstr>
      <vt:lpstr>PowerPoint 演示文稿</vt:lpstr>
      <vt:lpstr>实数集合不可数</vt:lpstr>
      <vt:lpstr>康托尔定理(Cantor's theorem) </vt:lpstr>
      <vt:lpstr>存在不可计算的函数</vt:lpstr>
      <vt:lpstr>PowerPoint 演示文稿</vt:lpstr>
      <vt:lpstr>优势关系</vt:lpstr>
      <vt:lpstr>集合优势关系的性质 </vt:lpstr>
      <vt:lpstr>Cantor-Schröder-Bernstein Theorem</vt:lpstr>
      <vt:lpstr>续上页</vt:lpstr>
      <vt:lpstr>优势的反对称性用于证明等势 </vt:lpstr>
      <vt:lpstr>优势的反对称性用于证明等势 </vt:lpstr>
      <vt:lpstr>实数集与ρ(N)等势 </vt:lpstr>
      <vt:lpstr>回顾：冯·诺伊曼的自然数</vt:lpstr>
      <vt:lpstr>序数</vt:lpstr>
      <vt:lpstr>基数作为自然数的扩展</vt:lpstr>
      <vt:lpstr>连续统假设</vt:lpstr>
      <vt:lpstr>基数作为自然数的扩展</vt:lpstr>
      <vt:lpstr>小结</vt:lpstr>
    </vt:vector>
  </TitlesOfParts>
  <Company>Nanjing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二元关系的性质</dc:title>
  <dc:creator>CHEN DAOXU</dc:creator>
  <cp:lastModifiedBy>Xiaoxing Ma</cp:lastModifiedBy>
  <cp:revision>444</cp:revision>
  <cp:lastPrinted>1601-01-01T00:00:00Z</cp:lastPrinted>
  <dcterms:created xsi:type="dcterms:W3CDTF">2001-04-23T02:58:46Z</dcterms:created>
  <dcterms:modified xsi:type="dcterms:W3CDTF">2020-03-10T10:43:04Z</dcterms:modified>
</cp:coreProperties>
</file>